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embeddedFontLst>
    <p:embeddedFont>
      <p:font typeface="Oswald ExtraLight"/>
      <p:regular r:id="rId11"/>
      <p:bold r:id="rId12"/>
    </p:embeddedFont>
    <p:embeddedFont>
      <p:font typeface="Oswald"/>
      <p:regular r:id="rId13"/>
      <p:bold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swaldExtraLight-regular.fntdata"/><Relationship Id="rId10" Type="http://schemas.openxmlformats.org/officeDocument/2006/relationships/slide" Target="slides/slide5.xml"/><Relationship Id="rId13" Type="http://schemas.openxmlformats.org/officeDocument/2006/relationships/font" Target="fonts/Oswald-regular.fntdata"/><Relationship Id="rId12" Type="http://schemas.openxmlformats.org/officeDocument/2006/relationships/font" Target="fonts/OswaldExtra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e03b431a6e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e03b431a6e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e03b431a6e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e03b431a6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e03b431a6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e03b431a6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e03b431a6e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e03b431a6e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16.jpg"/><Relationship Id="rId6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1801500" y="4343100"/>
            <a:ext cx="55410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5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Pôle gestion projet - équipe</a:t>
            </a:r>
            <a:endParaRPr b="1" sz="15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3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Group 1 : Sport Track - TD1 / TP1</a:t>
            </a:r>
            <a:endParaRPr sz="13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Matis Chabanat - Titouan Cocheril - Arthur Le Menn - Ivan Salle</a:t>
            </a:r>
            <a:endParaRPr sz="12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/>
        </p:nvSpPr>
        <p:spPr>
          <a:xfrm>
            <a:off x="1198200" y="387050"/>
            <a:ext cx="6747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PROBLEMS</a:t>
            </a:r>
            <a:endParaRPr b="1" sz="35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7484" y="1437213"/>
            <a:ext cx="1803939" cy="32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 rotWithShape="1">
          <a:blip r:embed="rId5">
            <a:alphaModFix/>
          </a:blip>
          <a:srcRect b="34447" l="10211" r="10195" t="32776"/>
          <a:stretch/>
        </p:blipFill>
        <p:spPr>
          <a:xfrm>
            <a:off x="1125850" y="1110341"/>
            <a:ext cx="1675566" cy="327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 rotWithShape="1">
          <a:blip r:embed="rId6">
            <a:alphaModFix/>
          </a:blip>
          <a:srcRect b="28424" l="8058" r="7475" t="27939"/>
          <a:stretch/>
        </p:blipFill>
        <p:spPr>
          <a:xfrm>
            <a:off x="1189268" y="1753406"/>
            <a:ext cx="1886808" cy="28529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4"/>
          <p:cNvCxnSpPr/>
          <p:nvPr/>
        </p:nvCxnSpPr>
        <p:spPr>
          <a:xfrm>
            <a:off x="3391225" y="1659300"/>
            <a:ext cx="2544300" cy="3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" name="Google Shape;64;p14"/>
          <p:cNvCxnSpPr/>
          <p:nvPr/>
        </p:nvCxnSpPr>
        <p:spPr>
          <a:xfrm>
            <a:off x="4182450" y="1269900"/>
            <a:ext cx="779100" cy="779100"/>
          </a:xfrm>
          <a:prstGeom prst="straightConnector1">
            <a:avLst/>
          </a:prstGeom>
          <a:noFill/>
          <a:ln cap="flat" cmpd="sng" w="1143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4"/>
          <p:cNvCxnSpPr/>
          <p:nvPr/>
        </p:nvCxnSpPr>
        <p:spPr>
          <a:xfrm rot="5400000">
            <a:off x="4182325" y="1269900"/>
            <a:ext cx="779100" cy="779100"/>
          </a:xfrm>
          <a:prstGeom prst="straightConnector1">
            <a:avLst/>
          </a:prstGeom>
          <a:noFill/>
          <a:ln cap="flat" cmpd="sng" w="1143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16400" y="857051"/>
            <a:ext cx="1492800" cy="160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234388" y="2881550"/>
            <a:ext cx="1604774" cy="1604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8" name="Google Shape;68;p14"/>
          <p:cNvCxnSpPr/>
          <p:nvPr/>
        </p:nvCxnSpPr>
        <p:spPr>
          <a:xfrm flipH="1" rot="10800000">
            <a:off x="3391225" y="3648388"/>
            <a:ext cx="2494200" cy="21900"/>
          </a:xfrm>
          <a:prstGeom prst="straightConnector1">
            <a:avLst/>
          </a:prstGeom>
          <a:noFill/>
          <a:ln cap="flat" cmpd="sng" w="7620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" name="Google Shape;69;p14"/>
          <p:cNvCxnSpPr/>
          <p:nvPr/>
        </p:nvCxnSpPr>
        <p:spPr>
          <a:xfrm>
            <a:off x="4182513" y="3269788"/>
            <a:ext cx="779100" cy="779100"/>
          </a:xfrm>
          <a:prstGeom prst="straightConnector1">
            <a:avLst/>
          </a:prstGeom>
          <a:noFill/>
          <a:ln cap="flat" cmpd="sng" w="1143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14"/>
          <p:cNvCxnSpPr/>
          <p:nvPr/>
        </p:nvCxnSpPr>
        <p:spPr>
          <a:xfrm rot="5400000">
            <a:off x="4182388" y="3269788"/>
            <a:ext cx="779100" cy="779100"/>
          </a:xfrm>
          <a:prstGeom prst="straightConnector1">
            <a:avLst/>
          </a:prstGeom>
          <a:noFill/>
          <a:ln cap="flat" cmpd="sng" w="114300">
            <a:solidFill>
              <a:srgbClr val="CC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71" name="Google Shape;71;p1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37500" y="2981200"/>
            <a:ext cx="1356300" cy="13563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4"/>
          <p:cNvSpPr txBox="1"/>
          <p:nvPr/>
        </p:nvSpPr>
        <p:spPr>
          <a:xfrm>
            <a:off x="1189275" y="2354238"/>
            <a:ext cx="7100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Many applications doing the same thing but none officially affiliated to the Federation</a:t>
            </a:r>
            <a:endParaRPr sz="11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189275" y="4337500"/>
            <a:ext cx="7100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The football license is not accessible from a phone and the license verification system is very insecure</a:t>
            </a:r>
            <a:endParaRPr sz="11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4" name="Google Shape;74;p14"/>
          <p:cNvSpPr/>
          <p:nvPr/>
        </p:nvSpPr>
        <p:spPr>
          <a:xfrm flipH="1" rot="10800000">
            <a:off x="1734225" y="2783938"/>
            <a:ext cx="6010800" cy="21900"/>
          </a:xfrm>
          <a:prstGeom prst="rect">
            <a:avLst/>
          </a:prstGeom>
          <a:solidFill>
            <a:srgbClr val="595959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/>
        </p:nvSpPr>
        <p:spPr>
          <a:xfrm>
            <a:off x="1198200" y="387050"/>
            <a:ext cx="6747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SOLUTION</a:t>
            </a:r>
            <a:endParaRPr b="1" sz="35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6322050" y="1694400"/>
            <a:ext cx="2324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Several features :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Calendar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Detailed statistics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Team chat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Carpooling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Events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swald"/>
              <a:buChar char="●"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License scanner</a:t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3500" y="606213"/>
            <a:ext cx="7197573" cy="451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34200" y="1478100"/>
            <a:ext cx="572700" cy="5727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/>
          <p:nvPr/>
        </p:nvSpPr>
        <p:spPr>
          <a:xfrm>
            <a:off x="2050675" y="1288675"/>
            <a:ext cx="3552300" cy="332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1918450" y="1532975"/>
            <a:ext cx="29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1.9 million active members</a:t>
            </a:r>
            <a:endParaRPr sz="1800"/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4700" y="909675"/>
            <a:ext cx="3850076" cy="414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6"/>
          <p:cNvSpPr txBox="1"/>
          <p:nvPr/>
        </p:nvSpPr>
        <p:spPr>
          <a:xfrm>
            <a:off x="1198200" y="387050"/>
            <a:ext cx="67476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MARKET SIZE AND OPPORTUNITY</a:t>
            </a:r>
            <a:endParaRPr b="1" sz="3500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3" name="Google Shape;93;p16"/>
          <p:cNvSpPr/>
          <p:nvPr/>
        </p:nvSpPr>
        <p:spPr>
          <a:xfrm rot="2705371">
            <a:off x="8123164" y="4784382"/>
            <a:ext cx="271529" cy="444204"/>
          </a:xfrm>
          <a:prstGeom prst="rect">
            <a:avLst/>
          </a:prstGeom>
          <a:solidFill>
            <a:srgbClr val="F9B23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95" name="Google Shape;9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56850" y="2492200"/>
            <a:ext cx="3230525" cy="193232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6"/>
          <p:cNvSpPr txBox="1"/>
          <p:nvPr/>
        </p:nvSpPr>
        <p:spPr>
          <a:xfrm>
            <a:off x="1936379" y="4289622"/>
            <a:ext cx="295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Number of sports clubs</a:t>
            </a:r>
            <a:endParaRPr sz="1800"/>
          </a:p>
        </p:txBody>
      </p:sp>
      <p:cxnSp>
        <p:nvCxnSpPr>
          <p:cNvPr id="97" name="Google Shape;97;p16"/>
          <p:cNvCxnSpPr/>
          <p:nvPr/>
        </p:nvCxnSpPr>
        <p:spPr>
          <a:xfrm rot="10800000">
            <a:off x="1347875" y="2395700"/>
            <a:ext cx="66600" cy="57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p16"/>
          <p:cNvCxnSpPr/>
          <p:nvPr/>
        </p:nvCxnSpPr>
        <p:spPr>
          <a:xfrm flipH="1" rot="10800000">
            <a:off x="1276475" y="2397950"/>
            <a:ext cx="71400" cy="52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/>
        </p:nvSpPr>
        <p:spPr>
          <a:xfrm>
            <a:off x="388875" y="443975"/>
            <a:ext cx="83661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5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One project, four</a:t>
            </a:r>
            <a:r>
              <a:rPr b="1" lang="fr" sz="35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b="1" lang="fr" sz="3500">
                <a:solidFill>
                  <a:srgbClr val="F9B233"/>
                </a:solidFill>
                <a:latin typeface="Oswald"/>
                <a:ea typeface="Oswald"/>
                <a:cs typeface="Oswald"/>
                <a:sym typeface="Oswald"/>
              </a:rPr>
              <a:t>students</a:t>
            </a:r>
            <a:endParaRPr b="1" sz="3500">
              <a:solidFill>
                <a:srgbClr val="F9B23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4" name="Google Shape;104;p17"/>
          <p:cNvCxnSpPr/>
          <p:nvPr/>
        </p:nvCxnSpPr>
        <p:spPr>
          <a:xfrm>
            <a:off x="388875" y="1291175"/>
            <a:ext cx="3652500" cy="0"/>
          </a:xfrm>
          <a:prstGeom prst="straightConnector1">
            <a:avLst/>
          </a:prstGeom>
          <a:noFill/>
          <a:ln cap="flat" cmpd="sng" w="9525">
            <a:solidFill>
              <a:srgbClr val="F9B23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17"/>
          <p:cNvSpPr txBox="1"/>
          <p:nvPr/>
        </p:nvSpPr>
        <p:spPr>
          <a:xfrm>
            <a:off x="4122750" y="1091075"/>
            <a:ext cx="89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9B23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Core Team</a:t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cxnSp>
        <p:nvCxnSpPr>
          <p:cNvPr id="106" name="Google Shape;106;p17"/>
          <p:cNvCxnSpPr/>
          <p:nvPr/>
        </p:nvCxnSpPr>
        <p:spPr>
          <a:xfrm>
            <a:off x="5102625" y="1291175"/>
            <a:ext cx="3652500" cy="0"/>
          </a:xfrm>
          <a:prstGeom prst="straightConnector1">
            <a:avLst/>
          </a:prstGeom>
          <a:noFill/>
          <a:ln cap="flat" cmpd="sng" w="9525">
            <a:solidFill>
              <a:srgbClr val="F9B233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7" name="Google Shape;10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7196" y="1863672"/>
            <a:ext cx="1094900" cy="1615225"/>
          </a:xfrm>
          <a:prstGeom prst="rect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1850" y="1863675"/>
            <a:ext cx="1094900" cy="1615225"/>
          </a:xfrm>
          <a:prstGeom prst="rect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61222" y="1863672"/>
            <a:ext cx="1116223" cy="1615225"/>
          </a:xfrm>
          <a:prstGeom prst="rect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966509" y="1863675"/>
            <a:ext cx="1190267" cy="1615225"/>
          </a:xfrm>
          <a:prstGeom prst="rect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1" name="Google Shape;111;p17"/>
          <p:cNvSpPr txBox="1"/>
          <p:nvPr/>
        </p:nvSpPr>
        <p:spPr>
          <a:xfrm>
            <a:off x="1065388" y="3525325"/>
            <a:ext cx="898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Ivan Salle</a:t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3018113" y="3525325"/>
            <a:ext cx="10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Arthur Le Menn</a:t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3" name="Google Shape;113;p17"/>
          <p:cNvSpPr txBox="1"/>
          <p:nvPr/>
        </p:nvSpPr>
        <p:spPr>
          <a:xfrm>
            <a:off x="5071825" y="3525325"/>
            <a:ext cx="10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Titouan Cocheril</a:t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4" name="Google Shape;114;p17"/>
          <p:cNvSpPr txBox="1"/>
          <p:nvPr/>
        </p:nvSpPr>
        <p:spPr>
          <a:xfrm>
            <a:off x="7081800" y="3525325"/>
            <a:ext cx="1095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rPr>
              <a:t>Matis Chabanat</a:t>
            </a:r>
            <a:endParaRPr sz="1200">
              <a:solidFill>
                <a:schemeClr val="dk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4940738" y="3946700"/>
            <a:ext cx="13572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9B23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Combines engineering and finance</a:t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6950688" y="3925525"/>
            <a:ext cx="13572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9B23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Network technician and Data scientist</a:t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2839250" y="3925525"/>
            <a:ext cx="13572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9B23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Video game developer and graphist</a:t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712000" y="3929163"/>
            <a:ext cx="1605300" cy="45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F9B233"/>
                </a:solidFill>
                <a:latin typeface="Oswald ExtraLight"/>
                <a:ea typeface="Oswald ExtraLight"/>
                <a:cs typeface="Oswald ExtraLight"/>
                <a:sym typeface="Oswald ExtraLight"/>
              </a:rPr>
              <a:t>Engineer in Computer Science</a:t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9B233"/>
              </a:solidFill>
              <a:latin typeface="Oswald ExtraLight"/>
              <a:ea typeface="Oswald ExtraLight"/>
              <a:cs typeface="Oswald ExtraLight"/>
              <a:sym typeface="Oswald ExtraLight"/>
            </a:endParaRPr>
          </a:p>
        </p:txBody>
      </p:sp>
      <p:sp>
        <p:nvSpPr>
          <p:cNvPr id="119" name="Google Shape;11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